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ebac42957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ebac42957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ebb1247ec4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ebb1247ec4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ee88f532e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ee88f532e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ebac42957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ebac42957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ebac429572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ebac429572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ebb1247ec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ebb1247ec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ebb1247ec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ebb1247ec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ebb1247ec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ebb1247ec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ebac429572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ebac429572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ebb1247ec4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ebb1247ec4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ebac429572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ebac429572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ebb1247ec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ebb1247ec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ebb1247ec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ebb1247ec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ebb1247ec4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ebb1247ec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ebb1247ec4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ebb1247ec4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ebb1247ec4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ebb1247ec4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ebb1247ec4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ebb1247ec4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ebac429572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ebac429572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ebac429572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ebac429572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ebac429572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ebac429572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ee88f532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ee88f532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ebb1247ec4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ebb1247ec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ebb1247ec4_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ebb1247ec4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ee88f532e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ee88f532e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ebac42957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ebac42957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eea58b75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eea58b75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ebac429572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ebac429572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nvSpPr>
        <p:spPr>
          <a:xfrm>
            <a:off x="599400" y="2118725"/>
            <a:ext cx="67047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solidFill>
                  <a:schemeClr val="lt1"/>
                </a:solidFill>
              </a:rPr>
              <a:t>Fudgemart/Fudgeflix Integrated Sales Analysis</a:t>
            </a:r>
            <a:endParaRPr>
              <a:solidFill>
                <a:schemeClr val="lt1"/>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29" name="Google Shape;329;p22"/>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0" name="Google Shape;330;p22"/>
          <p:cNvPicPr preferRelativeResize="0"/>
          <p:nvPr/>
        </p:nvPicPr>
        <p:blipFill>
          <a:blip r:embed="rId3">
            <a:alphaModFix/>
          </a:blip>
          <a:stretch>
            <a:fillRect/>
          </a:stretch>
        </p:blipFill>
        <p:spPr>
          <a:xfrm>
            <a:off x="0" y="0"/>
            <a:ext cx="4517076" cy="5143499"/>
          </a:xfrm>
          <a:prstGeom prst="rect">
            <a:avLst/>
          </a:prstGeom>
          <a:noFill/>
          <a:ln>
            <a:noFill/>
          </a:ln>
        </p:spPr>
      </p:pic>
      <p:pic>
        <p:nvPicPr>
          <p:cNvPr id="331" name="Google Shape;331;p22"/>
          <p:cNvPicPr preferRelativeResize="0"/>
          <p:nvPr/>
        </p:nvPicPr>
        <p:blipFill>
          <a:blip r:embed="rId4">
            <a:alphaModFix/>
          </a:blip>
          <a:stretch>
            <a:fillRect/>
          </a:stretch>
        </p:blipFill>
        <p:spPr>
          <a:xfrm>
            <a:off x="4517075" y="0"/>
            <a:ext cx="4626924" cy="5143499"/>
          </a:xfrm>
          <a:prstGeom prst="rect">
            <a:avLst/>
          </a:prstGeom>
          <a:noFill/>
          <a:ln>
            <a:noFill/>
          </a:ln>
        </p:spPr>
      </p:pic>
      <p:sp>
        <p:nvSpPr>
          <p:cNvPr id="332" name="Google Shape;332;p22"/>
          <p:cNvSpPr txBox="1"/>
          <p:nvPr/>
        </p:nvSpPr>
        <p:spPr>
          <a:xfrm>
            <a:off x="2788650" y="421400"/>
            <a:ext cx="145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highlight>
                  <a:schemeClr val="lt1"/>
                </a:highlight>
              </a:rPr>
              <a:t>ROLAP</a:t>
            </a:r>
            <a:endParaRPr b="1">
              <a:highlight>
                <a:schemeClr val="lt1"/>
              </a:highlight>
            </a:endParaRPr>
          </a:p>
        </p:txBody>
      </p:sp>
      <p:sp>
        <p:nvSpPr>
          <p:cNvPr id="333" name="Google Shape;333;p22"/>
          <p:cNvSpPr txBox="1"/>
          <p:nvPr/>
        </p:nvSpPr>
        <p:spPr>
          <a:xfrm>
            <a:off x="7696650" y="384225"/>
            <a:ext cx="105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highlight>
                  <a:schemeClr val="lt1"/>
                </a:highlight>
              </a:rPr>
              <a:t>MOLAP</a:t>
            </a:r>
            <a:endParaRPr b="1">
              <a:highlight>
                <a:schemeClr val="lt1"/>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3"/>
          <p:cNvSpPr txBox="1"/>
          <p:nvPr>
            <p:ph type="title"/>
          </p:nvPr>
        </p:nvSpPr>
        <p:spPr>
          <a:xfrm>
            <a:off x="1303800" y="157025"/>
            <a:ext cx="7030500" cy="6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Facts and Dimensions</a:t>
            </a:r>
            <a:endParaRPr/>
          </a:p>
        </p:txBody>
      </p:sp>
      <p:sp>
        <p:nvSpPr>
          <p:cNvPr id="339" name="Google Shape;339;p23"/>
          <p:cNvSpPr txBox="1"/>
          <p:nvPr>
            <p:ph idx="1" type="body"/>
          </p:nvPr>
        </p:nvSpPr>
        <p:spPr>
          <a:xfrm rot="-5400000">
            <a:off x="-327950" y="1208525"/>
            <a:ext cx="1342200" cy="40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t>DimCustomer</a:t>
            </a:r>
            <a:endParaRPr b="1"/>
          </a:p>
        </p:txBody>
      </p:sp>
      <p:pic>
        <p:nvPicPr>
          <p:cNvPr id="340" name="Google Shape;340;p23"/>
          <p:cNvPicPr preferRelativeResize="0"/>
          <p:nvPr/>
        </p:nvPicPr>
        <p:blipFill>
          <a:blip r:embed="rId3">
            <a:alphaModFix/>
          </a:blip>
          <a:stretch>
            <a:fillRect/>
          </a:stretch>
        </p:blipFill>
        <p:spPr>
          <a:xfrm>
            <a:off x="543250" y="908974"/>
            <a:ext cx="8057492" cy="999300"/>
          </a:xfrm>
          <a:prstGeom prst="rect">
            <a:avLst/>
          </a:prstGeom>
          <a:noFill/>
          <a:ln cap="flat" cmpd="sng" w="19050">
            <a:solidFill>
              <a:srgbClr val="4A86E8"/>
            </a:solidFill>
            <a:prstDash val="solid"/>
            <a:round/>
            <a:headEnd len="sm" w="sm" type="none"/>
            <a:tailEnd len="sm" w="sm" type="none"/>
          </a:ln>
        </p:spPr>
      </p:pic>
      <p:pic>
        <p:nvPicPr>
          <p:cNvPr id="341" name="Google Shape;341;p23"/>
          <p:cNvPicPr preferRelativeResize="0"/>
          <p:nvPr/>
        </p:nvPicPr>
        <p:blipFill>
          <a:blip r:embed="rId4">
            <a:alphaModFix/>
          </a:blip>
          <a:stretch>
            <a:fillRect/>
          </a:stretch>
        </p:blipFill>
        <p:spPr>
          <a:xfrm>
            <a:off x="543250" y="2350413"/>
            <a:ext cx="8057498" cy="999300"/>
          </a:xfrm>
          <a:prstGeom prst="rect">
            <a:avLst/>
          </a:prstGeom>
          <a:noFill/>
          <a:ln cap="flat" cmpd="sng" w="19050">
            <a:solidFill>
              <a:srgbClr val="4A86E8"/>
            </a:solidFill>
            <a:prstDash val="solid"/>
            <a:round/>
            <a:headEnd len="sm" w="sm" type="none"/>
            <a:tailEnd len="sm" w="sm" type="none"/>
          </a:ln>
        </p:spPr>
      </p:pic>
      <p:sp>
        <p:nvSpPr>
          <p:cNvPr id="342" name="Google Shape;342;p23"/>
          <p:cNvSpPr txBox="1"/>
          <p:nvPr>
            <p:ph idx="1" type="body"/>
          </p:nvPr>
        </p:nvSpPr>
        <p:spPr>
          <a:xfrm rot="-5398892">
            <a:off x="-122150" y="2663312"/>
            <a:ext cx="930600" cy="373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b="1" lang="en"/>
              <a:t>DimItem</a:t>
            </a:r>
            <a:endParaRPr b="1"/>
          </a:p>
        </p:txBody>
      </p:sp>
      <p:pic>
        <p:nvPicPr>
          <p:cNvPr id="343" name="Google Shape;343;p23"/>
          <p:cNvPicPr preferRelativeResize="0"/>
          <p:nvPr/>
        </p:nvPicPr>
        <p:blipFill>
          <a:blip r:embed="rId5">
            <a:alphaModFix/>
          </a:blip>
          <a:stretch>
            <a:fillRect/>
          </a:stretch>
        </p:blipFill>
        <p:spPr>
          <a:xfrm>
            <a:off x="543250" y="3791850"/>
            <a:ext cx="7030502" cy="1227805"/>
          </a:xfrm>
          <a:prstGeom prst="rect">
            <a:avLst/>
          </a:prstGeom>
          <a:noFill/>
          <a:ln cap="flat" cmpd="sng" w="19050">
            <a:solidFill>
              <a:srgbClr val="4A86E8"/>
            </a:solidFill>
            <a:prstDash val="solid"/>
            <a:round/>
            <a:headEnd len="sm" w="sm" type="none"/>
            <a:tailEnd len="sm" w="sm" type="none"/>
          </a:ln>
        </p:spPr>
      </p:pic>
      <p:sp>
        <p:nvSpPr>
          <p:cNvPr id="344" name="Google Shape;344;p23"/>
          <p:cNvSpPr txBox="1"/>
          <p:nvPr>
            <p:ph idx="1" type="body"/>
          </p:nvPr>
        </p:nvSpPr>
        <p:spPr>
          <a:xfrm rot="-5398892">
            <a:off x="-135350" y="4219012"/>
            <a:ext cx="930600" cy="373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b="1" lang="en"/>
              <a:t>FactSales</a:t>
            </a:r>
            <a:endParaRPr b="1"/>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48" name="Shape 348"/>
        <p:cNvGrpSpPr/>
        <p:nvPr/>
      </p:nvGrpSpPr>
      <p:grpSpPr>
        <a:xfrm>
          <a:off x="0" y="0"/>
          <a:ext cx="0" cy="0"/>
          <a:chOff x="0" y="0"/>
          <a:chExt cx="0" cy="0"/>
        </a:xfrm>
      </p:grpSpPr>
      <p:sp>
        <p:nvSpPr>
          <p:cNvPr id="349" name="Google Shape;349;p24"/>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Business Intelligence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25"/>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sp>
        <p:nvSpPr>
          <p:cNvPr id="355" name="Google Shape;355;p25"/>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356" name="Google Shape;356;p25"/>
          <p:cNvPicPr preferRelativeResize="0"/>
          <p:nvPr/>
        </p:nvPicPr>
        <p:blipFill>
          <a:blip r:embed="rId3">
            <a:alphaModFix/>
          </a:blip>
          <a:stretch>
            <a:fillRect/>
          </a:stretch>
        </p:blipFill>
        <p:spPr>
          <a:xfrm>
            <a:off x="0" y="0"/>
            <a:ext cx="9144002" cy="51434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26"/>
          <p:cNvSpPr txBox="1"/>
          <p:nvPr>
            <p:ph type="title"/>
          </p:nvPr>
        </p:nvSpPr>
        <p:spPr>
          <a:xfrm>
            <a:off x="3529200" y="303375"/>
            <a:ext cx="20856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Dashboard</a:t>
            </a:r>
            <a:endParaRPr/>
          </a:p>
        </p:txBody>
      </p:sp>
      <p:sp>
        <p:nvSpPr>
          <p:cNvPr id="362" name="Google Shape;362;p2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63" name="Google Shape;363;p26"/>
          <p:cNvPicPr preferRelativeResize="0"/>
          <p:nvPr/>
        </p:nvPicPr>
        <p:blipFill>
          <a:blip r:embed="rId3">
            <a:alphaModFix/>
          </a:blip>
          <a:stretch>
            <a:fillRect/>
          </a:stretch>
        </p:blipFill>
        <p:spPr>
          <a:xfrm>
            <a:off x="1303800" y="1004325"/>
            <a:ext cx="7030502" cy="397526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7"/>
          <p:cNvSpPr txBox="1"/>
          <p:nvPr>
            <p:ph type="title"/>
          </p:nvPr>
        </p:nvSpPr>
        <p:spPr>
          <a:xfrm>
            <a:off x="1303800" y="0"/>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See top selling items, regions for each category.</a:t>
            </a:r>
            <a:endParaRPr/>
          </a:p>
        </p:txBody>
      </p:sp>
      <p:sp>
        <p:nvSpPr>
          <p:cNvPr id="369" name="Google Shape;369;p27"/>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70" name="Google Shape;370;p27"/>
          <p:cNvPicPr preferRelativeResize="0"/>
          <p:nvPr/>
        </p:nvPicPr>
        <p:blipFill>
          <a:blip r:embed="rId3">
            <a:alphaModFix/>
          </a:blip>
          <a:stretch>
            <a:fillRect/>
          </a:stretch>
        </p:blipFill>
        <p:spPr>
          <a:xfrm>
            <a:off x="1303799" y="920925"/>
            <a:ext cx="7030502" cy="397525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28"/>
          <p:cNvSpPr txBox="1"/>
          <p:nvPr>
            <p:ph type="title"/>
          </p:nvPr>
        </p:nvSpPr>
        <p:spPr>
          <a:xfrm>
            <a:off x="1303800" y="0"/>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See regions of interest and percentage of category profit for each item</a:t>
            </a:r>
            <a:endParaRPr/>
          </a:p>
        </p:txBody>
      </p:sp>
      <p:sp>
        <p:nvSpPr>
          <p:cNvPr id="376" name="Google Shape;376;p2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77" name="Google Shape;377;p28"/>
          <p:cNvPicPr preferRelativeResize="0"/>
          <p:nvPr/>
        </p:nvPicPr>
        <p:blipFill>
          <a:blip r:embed="rId3">
            <a:alphaModFix/>
          </a:blip>
          <a:stretch>
            <a:fillRect/>
          </a:stretch>
        </p:blipFill>
        <p:spPr>
          <a:xfrm>
            <a:off x="1303800" y="999300"/>
            <a:ext cx="7030502" cy="396839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29"/>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83" name="Google Shape;383;p29"/>
          <p:cNvPicPr preferRelativeResize="0"/>
          <p:nvPr/>
        </p:nvPicPr>
        <p:blipFill>
          <a:blip r:embed="rId3">
            <a:alphaModFix/>
          </a:blip>
          <a:stretch>
            <a:fillRect/>
          </a:stretch>
        </p:blipFill>
        <p:spPr>
          <a:xfrm>
            <a:off x="1303800" y="999300"/>
            <a:ext cx="7030502" cy="3971805"/>
          </a:xfrm>
          <a:prstGeom prst="rect">
            <a:avLst/>
          </a:prstGeom>
          <a:noFill/>
          <a:ln>
            <a:noFill/>
          </a:ln>
        </p:spPr>
      </p:pic>
      <p:sp>
        <p:nvSpPr>
          <p:cNvPr id="384" name="Google Shape;384;p29"/>
          <p:cNvSpPr txBox="1"/>
          <p:nvPr>
            <p:ph type="title"/>
          </p:nvPr>
        </p:nvSpPr>
        <p:spPr>
          <a:xfrm>
            <a:off x="1303800" y="0"/>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Choose a </a:t>
            </a:r>
            <a:r>
              <a:rPr lang="en"/>
              <a:t>zip code</a:t>
            </a:r>
            <a:r>
              <a:rPr lang="en"/>
              <a:t> to see the most profitable categories and best selling items.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88" name="Shape 388"/>
        <p:cNvGrpSpPr/>
        <p:nvPr/>
      </p:nvGrpSpPr>
      <p:grpSpPr>
        <a:xfrm>
          <a:off x="0" y="0"/>
          <a:ext cx="0" cy="0"/>
          <a:chOff x="0" y="0"/>
          <a:chExt cx="0" cy="0"/>
        </a:xfrm>
      </p:grpSpPr>
      <p:sp>
        <p:nvSpPr>
          <p:cNvPr id="389" name="Google Shape;389;p30"/>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Insights and </a:t>
            </a:r>
            <a:r>
              <a:rPr lang="en"/>
              <a:t>Recommendations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1"/>
          <p:cNvSpPr txBox="1"/>
          <p:nvPr>
            <p:ph type="title"/>
          </p:nvPr>
        </p:nvSpPr>
        <p:spPr>
          <a:xfrm>
            <a:off x="238200" y="98125"/>
            <a:ext cx="80961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Both companies need to improve their reach</a:t>
            </a:r>
            <a:endParaRPr/>
          </a:p>
        </p:txBody>
      </p:sp>
      <p:sp>
        <p:nvSpPr>
          <p:cNvPr id="395" name="Google Shape;395;p31"/>
          <p:cNvSpPr txBox="1"/>
          <p:nvPr>
            <p:ph idx="1" type="body"/>
          </p:nvPr>
        </p:nvSpPr>
        <p:spPr>
          <a:xfrm>
            <a:off x="4572000" y="1097425"/>
            <a:ext cx="4243500" cy="38919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en" sz="1791"/>
              <a:t>Fudgemart operates mostly in California and the Northeast. </a:t>
            </a:r>
            <a:endParaRPr sz="1791"/>
          </a:p>
          <a:p>
            <a:pPr indent="0" lvl="0" marL="0" rtl="0" algn="l">
              <a:lnSpc>
                <a:spcPct val="105000"/>
              </a:lnSpc>
              <a:spcBef>
                <a:spcPts val="1200"/>
              </a:spcBef>
              <a:spcAft>
                <a:spcPts val="0"/>
              </a:spcAft>
              <a:buNone/>
            </a:pPr>
            <a:r>
              <a:rPr lang="en" sz="1791"/>
              <a:t>Sales inland in Iowa, Wisconsin and Arizona. What do we need to increase sales in these regions? More locations? Better distribution?</a:t>
            </a:r>
            <a:endParaRPr sz="1791"/>
          </a:p>
          <a:p>
            <a:pPr indent="0" lvl="0" marL="0" rtl="0" algn="l">
              <a:lnSpc>
                <a:spcPct val="105000"/>
              </a:lnSpc>
              <a:spcBef>
                <a:spcPts val="1200"/>
              </a:spcBef>
              <a:spcAft>
                <a:spcPts val="0"/>
              </a:spcAft>
              <a:buNone/>
            </a:pPr>
            <a:r>
              <a:rPr lang="en" sz="1791"/>
              <a:t>Fudgeflix is better spread out but accounts for fewer sales. Streaming, as an online service, could be a way for the company to expand. Then again, streaming may only be a trend.</a:t>
            </a:r>
            <a:endParaRPr sz="1791"/>
          </a:p>
          <a:p>
            <a:pPr indent="0" lvl="0" marL="0" rtl="0" algn="l">
              <a:lnSpc>
                <a:spcPct val="105000"/>
              </a:lnSpc>
              <a:spcBef>
                <a:spcPts val="1200"/>
              </a:spcBef>
              <a:spcAft>
                <a:spcPts val="1200"/>
              </a:spcAft>
              <a:buNone/>
            </a:pPr>
            <a:r>
              <a:t/>
            </a:r>
            <a:endParaRPr sz="1400"/>
          </a:p>
        </p:txBody>
      </p:sp>
      <p:pic>
        <p:nvPicPr>
          <p:cNvPr id="396" name="Google Shape;396;p31"/>
          <p:cNvPicPr preferRelativeResize="0"/>
          <p:nvPr/>
        </p:nvPicPr>
        <p:blipFill>
          <a:blip r:embed="rId3">
            <a:alphaModFix/>
          </a:blip>
          <a:stretch>
            <a:fillRect/>
          </a:stretch>
        </p:blipFill>
        <p:spPr>
          <a:xfrm>
            <a:off x="238200" y="1792588"/>
            <a:ext cx="4022349" cy="2178126"/>
          </a:xfrm>
          <a:prstGeom prst="rect">
            <a:avLst/>
          </a:prstGeom>
          <a:noFill/>
          <a:ln cap="flat" cmpd="sng" w="19050">
            <a:solidFill>
              <a:srgbClr val="4A86E8"/>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81" name="Shape 281"/>
        <p:cNvGrpSpPr/>
        <p:nvPr/>
      </p:nvGrpSpPr>
      <p:grpSpPr>
        <a:xfrm>
          <a:off x="0" y="0"/>
          <a:ext cx="0" cy="0"/>
          <a:chOff x="0" y="0"/>
          <a:chExt cx="0" cy="0"/>
        </a:xfrm>
      </p:grpSpPr>
      <p:sp>
        <p:nvSpPr>
          <p:cNvPr id="282" name="Google Shape;282;p14"/>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Introduction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2"/>
          <p:cNvSpPr txBox="1"/>
          <p:nvPr>
            <p:ph type="title"/>
          </p:nvPr>
        </p:nvSpPr>
        <p:spPr>
          <a:xfrm>
            <a:off x="1303800" y="206150"/>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Some products produce high profits in relation to the quantity sold</a:t>
            </a:r>
            <a:endParaRPr/>
          </a:p>
        </p:txBody>
      </p:sp>
      <p:sp>
        <p:nvSpPr>
          <p:cNvPr id="402" name="Google Shape;402;p32"/>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t/>
            </a:r>
            <a:endParaRPr/>
          </a:p>
        </p:txBody>
      </p:sp>
      <p:pic>
        <p:nvPicPr>
          <p:cNvPr id="403" name="Google Shape;403;p32"/>
          <p:cNvPicPr preferRelativeResize="0"/>
          <p:nvPr/>
        </p:nvPicPr>
        <p:blipFill>
          <a:blip r:embed="rId3">
            <a:alphaModFix/>
          </a:blip>
          <a:stretch>
            <a:fillRect/>
          </a:stretch>
        </p:blipFill>
        <p:spPr>
          <a:xfrm>
            <a:off x="1303799" y="1205452"/>
            <a:ext cx="6726774" cy="3803526"/>
          </a:xfrm>
          <a:prstGeom prst="rect">
            <a:avLst/>
          </a:prstGeom>
          <a:noFill/>
          <a:ln cap="flat" cmpd="sng" w="19050">
            <a:solidFill>
              <a:srgbClr val="4A86E8"/>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3"/>
          <p:cNvSpPr txBox="1"/>
          <p:nvPr>
            <p:ph type="title"/>
          </p:nvPr>
        </p:nvSpPr>
        <p:spPr>
          <a:xfrm>
            <a:off x="1303800" y="248200"/>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 clothing this includes X-train Shoes, Leather Jacket and Denim Jacket</a:t>
            </a:r>
            <a:endParaRPr/>
          </a:p>
        </p:txBody>
      </p:sp>
      <p:sp>
        <p:nvSpPr>
          <p:cNvPr id="409" name="Google Shape;409;p33"/>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10" name="Google Shape;410;p33"/>
          <p:cNvPicPr preferRelativeResize="0"/>
          <p:nvPr/>
        </p:nvPicPr>
        <p:blipFill>
          <a:blip r:embed="rId3">
            <a:alphaModFix/>
          </a:blip>
          <a:stretch>
            <a:fillRect/>
          </a:stretch>
        </p:blipFill>
        <p:spPr>
          <a:xfrm>
            <a:off x="1303800" y="1247500"/>
            <a:ext cx="6727173" cy="3800450"/>
          </a:xfrm>
          <a:prstGeom prst="rect">
            <a:avLst/>
          </a:prstGeom>
          <a:noFill/>
          <a:ln cap="flat" cmpd="sng" w="19050">
            <a:solidFill>
              <a:srgbClr val="4A86E8"/>
            </a:solidFill>
            <a:prstDash val="solid"/>
            <a:round/>
            <a:headEnd len="sm" w="sm" type="none"/>
            <a:tailEnd len="sm" w="sm" type="none"/>
          </a:ln>
        </p:spPr>
      </p:pic>
      <p:sp>
        <p:nvSpPr>
          <p:cNvPr id="411" name="Google Shape;411;p33"/>
          <p:cNvSpPr txBox="1"/>
          <p:nvPr/>
        </p:nvSpPr>
        <p:spPr>
          <a:xfrm>
            <a:off x="1948075" y="1471575"/>
            <a:ext cx="1149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6AA84F"/>
                </a:solidFill>
                <a:latin typeface="Nunito"/>
                <a:ea typeface="Nunito"/>
                <a:cs typeface="Nunito"/>
                <a:sym typeface="Nunito"/>
              </a:rPr>
              <a:t>X-train Shoes</a:t>
            </a:r>
            <a:endParaRPr b="1">
              <a:solidFill>
                <a:srgbClr val="6AA84F"/>
              </a:solidFill>
              <a:latin typeface="Nunito"/>
              <a:ea typeface="Nunito"/>
              <a:cs typeface="Nunito"/>
              <a:sym typeface="Nunito"/>
            </a:endParaRPr>
          </a:p>
        </p:txBody>
      </p:sp>
      <p:sp>
        <p:nvSpPr>
          <p:cNvPr id="412" name="Google Shape;412;p33"/>
          <p:cNvSpPr txBox="1"/>
          <p:nvPr/>
        </p:nvSpPr>
        <p:spPr>
          <a:xfrm>
            <a:off x="3097375" y="1849900"/>
            <a:ext cx="1149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6AA84F"/>
                </a:solidFill>
                <a:latin typeface="Nunito"/>
                <a:ea typeface="Nunito"/>
                <a:cs typeface="Nunito"/>
                <a:sym typeface="Nunito"/>
              </a:rPr>
              <a:t>Leather Jacket</a:t>
            </a:r>
            <a:endParaRPr b="1">
              <a:solidFill>
                <a:srgbClr val="6AA84F"/>
              </a:solidFill>
              <a:latin typeface="Nunito"/>
              <a:ea typeface="Nunito"/>
              <a:cs typeface="Nunito"/>
              <a:sym typeface="Nunito"/>
            </a:endParaRPr>
          </a:p>
        </p:txBody>
      </p:sp>
      <p:sp>
        <p:nvSpPr>
          <p:cNvPr id="413" name="Google Shape;413;p33"/>
          <p:cNvSpPr txBox="1"/>
          <p:nvPr/>
        </p:nvSpPr>
        <p:spPr>
          <a:xfrm>
            <a:off x="3882150" y="1310975"/>
            <a:ext cx="855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6AA84F"/>
                </a:solidFill>
                <a:latin typeface="Nunito"/>
                <a:ea typeface="Nunito"/>
                <a:cs typeface="Nunito"/>
                <a:sym typeface="Nunito"/>
              </a:rPr>
              <a:t>Denim Jacket</a:t>
            </a:r>
            <a:endParaRPr b="1">
              <a:solidFill>
                <a:srgbClr val="6AA84F"/>
              </a:solidFill>
              <a:latin typeface="Nunito"/>
              <a:ea typeface="Nunito"/>
              <a:cs typeface="Nunito"/>
              <a:sym typeface="Nunito"/>
            </a:endParaRPr>
          </a:p>
        </p:txBody>
      </p:sp>
      <p:sp>
        <p:nvSpPr>
          <p:cNvPr id="414" name="Google Shape;414;p33"/>
          <p:cNvSpPr txBox="1"/>
          <p:nvPr/>
        </p:nvSpPr>
        <p:spPr>
          <a:xfrm>
            <a:off x="5493900" y="3980275"/>
            <a:ext cx="1065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latin typeface="Nunito"/>
                <a:ea typeface="Nunito"/>
                <a:cs typeface="Nunito"/>
                <a:sym typeface="Nunito"/>
              </a:rPr>
              <a:t>Comfor-fit Tee</a:t>
            </a:r>
            <a:endParaRPr b="1">
              <a:solidFill>
                <a:srgbClr val="FF0000"/>
              </a:solidFill>
              <a:latin typeface="Nunito"/>
              <a:ea typeface="Nunito"/>
              <a:cs typeface="Nunito"/>
              <a:sym typeface="Nuni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3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20" name="Google Shape;420;p34"/>
          <p:cNvPicPr preferRelativeResize="0"/>
          <p:nvPr/>
        </p:nvPicPr>
        <p:blipFill>
          <a:blip r:embed="rId3">
            <a:alphaModFix/>
          </a:blip>
          <a:stretch>
            <a:fillRect/>
          </a:stretch>
        </p:blipFill>
        <p:spPr>
          <a:xfrm>
            <a:off x="1303800" y="1191275"/>
            <a:ext cx="6210002" cy="3517401"/>
          </a:xfrm>
          <a:prstGeom prst="rect">
            <a:avLst/>
          </a:prstGeom>
          <a:noFill/>
          <a:ln cap="flat" cmpd="sng" w="19050">
            <a:solidFill>
              <a:srgbClr val="4A86E8"/>
            </a:solidFill>
            <a:prstDash val="solid"/>
            <a:round/>
            <a:headEnd len="sm" w="sm" type="none"/>
            <a:tailEnd len="sm" w="sm" type="none"/>
          </a:ln>
        </p:spPr>
      </p:pic>
      <p:sp>
        <p:nvSpPr>
          <p:cNvPr id="421" name="Google Shape;421;p34"/>
          <p:cNvSpPr txBox="1"/>
          <p:nvPr/>
        </p:nvSpPr>
        <p:spPr>
          <a:xfrm>
            <a:off x="2354525" y="1191275"/>
            <a:ext cx="8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6AA84F"/>
                </a:solidFill>
                <a:latin typeface="Nunito"/>
                <a:ea typeface="Nunito"/>
                <a:cs typeface="Nunito"/>
                <a:sym typeface="Nunito"/>
              </a:rPr>
              <a:t>Blender</a:t>
            </a:r>
            <a:endParaRPr b="1">
              <a:solidFill>
                <a:srgbClr val="6AA84F"/>
              </a:solidFill>
              <a:latin typeface="Nunito"/>
              <a:ea typeface="Nunito"/>
              <a:cs typeface="Nunito"/>
              <a:sym typeface="Nunito"/>
            </a:endParaRPr>
          </a:p>
        </p:txBody>
      </p:sp>
      <p:sp>
        <p:nvSpPr>
          <p:cNvPr id="422" name="Google Shape;422;p34"/>
          <p:cNvSpPr txBox="1"/>
          <p:nvPr/>
        </p:nvSpPr>
        <p:spPr>
          <a:xfrm>
            <a:off x="4905225" y="3840100"/>
            <a:ext cx="868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latin typeface="Nunito"/>
                <a:ea typeface="Nunito"/>
                <a:cs typeface="Nunito"/>
                <a:sym typeface="Nunito"/>
              </a:rPr>
              <a:t>Electric Griddle</a:t>
            </a:r>
            <a:endParaRPr b="1">
              <a:solidFill>
                <a:srgbClr val="FF0000"/>
              </a:solidFill>
              <a:latin typeface="Nunito"/>
              <a:ea typeface="Nunito"/>
              <a:cs typeface="Nunito"/>
              <a:sym typeface="Nunito"/>
            </a:endParaRPr>
          </a:p>
        </p:txBody>
      </p:sp>
      <p:sp>
        <p:nvSpPr>
          <p:cNvPr id="423" name="Google Shape;423;p34"/>
          <p:cNvSpPr txBox="1"/>
          <p:nvPr/>
        </p:nvSpPr>
        <p:spPr>
          <a:xfrm>
            <a:off x="5956350" y="3531775"/>
            <a:ext cx="868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latin typeface="Nunito"/>
                <a:ea typeface="Nunito"/>
                <a:cs typeface="Nunito"/>
                <a:sym typeface="Nunito"/>
              </a:rPr>
              <a:t>Steam Iron</a:t>
            </a:r>
            <a:endParaRPr b="1">
              <a:solidFill>
                <a:srgbClr val="FF0000"/>
              </a:solidFill>
              <a:latin typeface="Nunito"/>
              <a:ea typeface="Nunito"/>
              <a:cs typeface="Nunito"/>
              <a:sym typeface="Nunito"/>
            </a:endParaRPr>
          </a:p>
        </p:txBody>
      </p:sp>
      <p:sp>
        <p:nvSpPr>
          <p:cNvPr id="424" name="Google Shape;424;p34"/>
          <p:cNvSpPr txBox="1"/>
          <p:nvPr>
            <p:ph type="title"/>
          </p:nvPr>
        </p:nvSpPr>
        <p:spPr>
          <a:xfrm>
            <a:off x="1303800" y="248200"/>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 houseware, the blender was </a:t>
            </a:r>
            <a:r>
              <a:rPr lang="en"/>
              <a:t>extremely</a:t>
            </a:r>
            <a:r>
              <a:rPr lang="en"/>
              <a:t> profitable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5"/>
          <p:cNvSpPr txBox="1"/>
          <p:nvPr>
            <p:ph type="title"/>
          </p:nvPr>
        </p:nvSpPr>
        <p:spPr>
          <a:xfrm>
            <a:off x="3615850" y="1441450"/>
            <a:ext cx="5283600" cy="298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Both Fudgeflix and Fudgemart should market their more profitable items  and move away from less profitable items with higher volume</a:t>
            </a:r>
            <a:endParaRPr/>
          </a:p>
        </p:txBody>
      </p:sp>
      <p:pic>
        <p:nvPicPr>
          <p:cNvPr id="430" name="Google Shape;430;p35"/>
          <p:cNvPicPr preferRelativeResize="0"/>
          <p:nvPr/>
        </p:nvPicPr>
        <p:blipFill>
          <a:blip r:embed="rId3">
            <a:alphaModFix/>
          </a:blip>
          <a:stretch>
            <a:fillRect/>
          </a:stretch>
        </p:blipFill>
        <p:spPr>
          <a:xfrm>
            <a:off x="247550" y="378400"/>
            <a:ext cx="3117250" cy="4765100"/>
          </a:xfrm>
          <a:prstGeom prst="rect">
            <a:avLst/>
          </a:prstGeom>
          <a:noFill/>
          <a:ln cap="flat" cmpd="sng" w="19050">
            <a:solidFill>
              <a:srgbClr val="4A86E8"/>
            </a:solidFill>
            <a:prstDash val="solid"/>
            <a:round/>
            <a:headEnd len="sm" w="sm" type="none"/>
            <a:tailEnd len="sm" w="sm" type="none"/>
          </a:ln>
        </p:spPr>
      </p:pic>
      <p:sp>
        <p:nvSpPr>
          <p:cNvPr id="431" name="Google Shape;431;p35"/>
          <p:cNvSpPr txBox="1"/>
          <p:nvPr/>
        </p:nvSpPr>
        <p:spPr>
          <a:xfrm>
            <a:off x="1121200" y="2887075"/>
            <a:ext cx="1037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6AA84F"/>
                </a:solidFill>
                <a:latin typeface="Nunito"/>
                <a:ea typeface="Nunito"/>
                <a:cs typeface="Nunito"/>
                <a:sym typeface="Nunito"/>
              </a:rPr>
              <a:t>Premium Rental</a:t>
            </a:r>
            <a:endParaRPr b="1">
              <a:solidFill>
                <a:srgbClr val="6AA84F"/>
              </a:solidFill>
              <a:latin typeface="Nunito"/>
              <a:ea typeface="Nunito"/>
              <a:cs typeface="Nunito"/>
              <a:sym typeface="Nunito"/>
            </a:endParaRPr>
          </a:p>
        </p:txBody>
      </p:sp>
      <p:sp>
        <p:nvSpPr>
          <p:cNvPr id="432" name="Google Shape;432;p35"/>
          <p:cNvSpPr txBox="1"/>
          <p:nvPr/>
        </p:nvSpPr>
        <p:spPr>
          <a:xfrm>
            <a:off x="2256425" y="4064350"/>
            <a:ext cx="953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latin typeface="Nunito"/>
                <a:ea typeface="Nunito"/>
                <a:cs typeface="Nunito"/>
                <a:sym typeface="Nunito"/>
              </a:rPr>
              <a:t>Basic Rental</a:t>
            </a:r>
            <a:endParaRPr b="1">
              <a:solidFill>
                <a:srgbClr val="FF0000"/>
              </a:solidFill>
              <a:latin typeface="Nunito"/>
              <a:ea typeface="Nunito"/>
              <a:cs typeface="Nunito"/>
              <a:sym typeface="Nuni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36"/>
          <p:cNvSpPr txBox="1"/>
          <p:nvPr>
            <p:ph type="title"/>
          </p:nvPr>
        </p:nvSpPr>
        <p:spPr>
          <a:xfrm>
            <a:off x="1303800" y="332275"/>
            <a:ext cx="7030500" cy="1391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 take this concept a step </a:t>
            </a:r>
            <a:r>
              <a:rPr lang="en"/>
              <a:t>further</a:t>
            </a:r>
            <a:r>
              <a:rPr lang="en"/>
              <a:t>, some item categories are more profitable than others in relation to quantity sold.</a:t>
            </a:r>
            <a:endParaRPr/>
          </a:p>
        </p:txBody>
      </p:sp>
      <p:sp>
        <p:nvSpPr>
          <p:cNvPr id="438" name="Google Shape;438;p3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39" name="Google Shape;439;p36"/>
          <p:cNvPicPr preferRelativeResize="0"/>
          <p:nvPr/>
        </p:nvPicPr>
        <p:blipFill>
          <a:blip r:embed="rId3">
            <a:alphaModFix/>
          </a:blip>
          <a:stretch>
            <a:fillRect/>
          </a:stretch>
        </p:blipFill>
        <p:spPr>
          <a:xfrm>
            <a:off x="1303800" y="1643181"/>
            <a:ext cx="7030502" cy="3367618"/>
          </a:xfrm>
          <a:prstGeom prst="rect">
            <a:avLst/>
          </a:prstGeom>
          <a:noFill/>
          <a:ln cap="flat" cmpd="sng" w="19050">
            <a:solidFill>
              <a:srgbClr val="4A86E8"/>
            </a:solidFill>
            <a:prstDash val="solid"/>
            <a:round/>
            <a:headEnd len="sm" w="sm" type="none"/>
            <a:tailEnd len="sm" w="sm" type="none"/>
          </a:ln>
        </p:spPr>
      </p:pic>
      <p:sp>
        <p:nvSpPr>
          <p:cNvPr id="440" name="Google Shape;440;p36"/>
          <p:cNvSpPr txBox="1"/>
          <p:nvPr/>
        </p:nvSpPr>
        <p:spPr>
          <a:xfrm>
            <a:off x="6460900" y="2242425"/>
            <a:ext cx="126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6AA84F"/>
                </a:solidFill>
                <a:latin typeface="Nunito"/>
                <a:ea typeface="Nunito"/>
                <a:cs typeface="Nunito"/>
                <a:sym typeface="Nunito"/>
              </a:rPr>
              <a:t>Electronics</a:t>
            </a:r>
            <a:endParaRPr b="1">
              <a:solidFill>
                <a:srgbClr val="6AA84F"/>
              </a:solidFill>
              <a:latin typeface="Nunito"/>
              <a:ea typeface="Nunito"/>
              <a:cs typeface="Nunito"/>
              <a:sym typeface="Nunito"/>
            </a:endParaRPr>
          </a:p>
        </p:txBody>
      </p:sp>
      <p:sp>
        <p:nvSpPr>
          <p:cNvPr id="441" name="Google Shape;441;p36"/>
          <p:cNvSpPr txBox="1"/>
          <p:nvPr/>
        </p:nvSpPr>
        <p:spPr>
          <a:xfrm>
            <a:off x="7413925" y="3826100"/>
            <a:ext cx="116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latin typeface="Nunito"/>
                <a:ea typeface="Nunito"/>
                <a:cs typeface="Nunito"/>
                <a:sym typeface="Nunito"/>
              </a:rPr>
              <a:t>Clothing</a:t>
            </a:r>
            <a:endParaRPr b="1">
              <a:solidFill>
                <a:srgbClr val="FF0000"/>
              </a:solidFill>
              <a:latin typeface="Nunito"/>
              <a:ea typeface="Nunito"/>
              <a:cs typeface="Nunito"/>
              <a:sym typeface="Nuni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3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Summary</a:t>
            </a:r>
            <a:endParaRPr/>
          </a:p>
        </p:txBody>
      </p:sp>
      <p:sp>
        <p:nvSpPr>
          <p:cNvPr id="447" name="Google Shape;447;p37"/>
          <p:cNvSpPr txBox="1"/>
          <p:nvPr>
            <p:ph idx="1" type="body"/>
          </p:nvPr>
        </p:nvSpPr>
        <p:spPr>
          <a:xfrm>
            <a:off x="1303800" y="1597875"/>
            <a:ext cx="7030500" cy="29337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AutoNum type="arabicPeriod"/>
            </a:pPr>
            <a:r>
              <a:rPr lang="en" sz="1500"/>
              <a:t>Both Fudgemart and Fudgeflix should expand their reach. For Fudgemart this could take the form of improved distribution. For Fudgeflix, alternate services such as streaming could provide quality revenue. </a:t>
            </a:r>
            <a:endParaRPr sz="1500"/>
          </a:p>
          <a:p>
            <a:pPr indent="-323850" lvl="0" marL="457200" rtl="0" algn="l">
              <a:spcBef>
                <a:spcPts val="1000"/>
              </a:spcBef>
              <a:spcAft>
                <a:spcPts val="0"/>
              </a:spcAft>
              <a:buSzPts val="1500"/>
              <a:buAutoNum type="arabicPeriod"/>
            </a:pPr>
            <a:r>
              <a:rPr lang="en" sz="1500"/>
              <a:t>For each of these companies’ catalogues, there are more and less profitable items. Companies should increase marketing of profitable items while moving away from unprofitable items. </a:t>
            </a:r>
            <a:endParaRPr sz="1500"/>
          </a:p>
          <a:p>
            <a:pPr indent="-323850" lvl="0" marL="457200" rtl="0" algn="l">
              <a:spcBef>
                <a:spcPts val="1000"/>
              </a:spcBef>
              <a:spcAft>
                <a:spcPts val="1000"/>
              </a:spcAft>
              <a:buSzPts val="1500"/>
              <a:buAutoNum type="arabicPeriod"/>
            </a:pPr>
            <a:r>
              <a:rPr lang="en" sz="1500"/>
              <a:t>The same goes for item categories. </a:t>
            </a:r>
            <a:r>
              <a:rPr lang="en" sz="1500"/>
              <a:t>Electronics</a:t>
            </a:r>
            <a:r>
              <a:rPr lang="en" sz="1500"/>
              <a:t> accounts for a high volume of profits and should be a focal point going forward. Clothing sells in high </a:t>
            </a:r>
            <a:r>
              <a:rPr lang="en" sz="1500"/>
              <a:t>quantities</a:t>
            </a:r>
            <a:r>
              <a:rPr lang="en" sz="1500"/>
              <a:t> but isn’t profitable enough to justify its required logistics. </a:t>
            </a:r>
            <a:endParaRPr sz="15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451" name="Shape 451"/>
        <p:cNvGrpSpPr/>
        <p:nvPr/>
      </p:nvGrpSpPr>
      <p:grpSpPr>
        <a:xfrm>
          <a:off x="0" y="0"/>
          <a:ext cx="0" cy="0"/>
          <a:chOff x="0" y="0"/>
          <a:chExt cx="0" cy="0"/>
        </a:xfrm>
      </p:grpSpPr>
      <p:sp>
        <p:nvSpPr>
          <p:cNvPr id="452" name="Google Shape;452;p38"/>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Conclusions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39"/>
          <p:cNvSpPr txBox="1"/>
          <p:nvPr>
            <p:ph idx="1" type="body"/>
          </p:nvPr>
        </p:nvSpPr>
        <p:spPr>
          <a:xfrm>
            <a:off x="1279950" y="781650"/>
            <a:ext cx="7030500" cy="358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Building a mature DW enabled better/efficient BI</a:t>
            </a:r>
            <a:endParaRPr sz="1800"/>
          </a:p>
          <a:p>
            <a:pPr indent="-342900" lvl="0" marL="457200" rtl="0" algn="l">
              <a:spcBef>
                <a:spcPts val="1000"/>
              </a:spcBef>
              <a:spcAft>
                <a:spcPts val="0"/>
              </a:spcAft>
              <a:buSzPts val="1800"/>
              <a:buChar char="●"/>
            </a:pPr>
            <a:r>
              <a:rPr lang="en" sz="1800"/>
              <a:t>Defining data rules is important for the organization to agree on Data use</a:t>
            </a:r>
            <a:endParaRPr sz="1800"/>
          </a:p>
          <a:p>
            <a:pPr indent="-342900" lvl="0" marL="457200" rtl="0" algn="l">
              <a:spcBef>
                <a:spcPts val="1000"/>
              </a:spcBef>
              <a:spcAft>
                <a:spcPts val="0"/>
              </a:spcAft>
              <a:buSzPts val="1800"/>
              <a:buChar char="●"/>
            </a:pPr>
            <a:r>
              <a:rPr lang="en" sz="1800"/>
              <a:t>With a well built ETL pipeline, there are no hiccups in moving data from OLTP to DW</a:t>
            </a:r>
            <a:endParaRPr sz="1800"/>
          </a:p>
          <a:p>
            <a:pPr indent="-342900" lvl="0" marL="457200" rtl="0" algn="l">
              <a:spcBef>
                <a:spcPts val="1000"/>
              </a:spcBef>
              <a:spcAft>
                <a:spcPts val="1000"/>
              </a:spcAft>
              <a:buSzPts val="1800"/>
              <a:buChar char="●"/>
            </a:pPr>
            <a:r>
              <a:rPr lang="en" sz="1800"/>
              <a:t>It would have been nice to have an equivalent value for </a:t>
            </a:r>
            <a:r>
              <a:rPr lang="en" sz="1800"/>
              <a:t>wholesale price for Fudgeflix plans. Would allow us to better understand if some FF plans were more profitable than others.</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461" name="Shape 461"/>
        <p:cNvGrpSpPr/>
        <p:nvPr/>
      </p:nvGrpSpPr>
      <p:grpSpPr>
        <a:xfrm>
          <a:off x="0" y="0"/>
          <a:ext cx="0" cy="0"/>
          <a:chOff x="0" y="0"/>
          <a:chExt cx="0" cy="0"/>
        </a:xfrm>
      </p:grpSpPr>
      <p:sp>
        <p:nvSpPr>
          <p:cNvPr id="462" name="Google Shape;462;p40"/>
          <p:cNvSpPr txBox="1"/>
          <p:nvPr>
            <p:ph type="title"/>
          </p:nvPr>
        </p:nvSpPr>
        <p:spPr>
          <a:xfrm>
            <a:off x="824000" y="1613825"/>
            <a:ext cx="30546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Thank You!</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15"/>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Group 4 - Who are we?</a:t>
            </a:r>
            <a:endParaRPr/>
          </a:p>
          <a:p>
            <a:pPr indent="0" lvl="0" marL="0" rtl="0" algn="l">
              <a:spcBef>
                <a:spcPts val="0"/>
              </a:spcBef>
              <a:spcAft>
                <a:spcPts val="0"/>
              </a:spcAft>
              <a:buNone/>
            </a:pPr>
            <a:r>
              <a:t/>
            </a:r>
            <a:endParaRPr/>
          </a:p>
        </p:txBody>
      </p:sp>
      <p:sp>
        <p:nvSpPr>
          <p:cNvPr id="288" name="Google Shape;288;p1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Eamon Gallagher</a:t>
            </a:r>
            <a:endParaRPr sz="1600"/>
          </a:p>
          <a:p>
            <a:pPr indent="-330200" lvl="0" marL="457200" rtl="0" algn="l">
              <a:spcBef>
                <a:spcPts val="0"/>
              </a:spcBef>
              <a:spcAft>
                <a:spcPts val="0"/>
              </a:spcAft>
              <a:buSzPts val="1600"/>
              <a:buChar char="●"/>
            </a:pPr>
            <a:r>
              <a:rPr lang="en" sz="1600"/>
              <a:t>Warren Fernandes</a:t>
            </a:r>
            <a:endParaRPr sz="1600"/>
          </a:p>
          <a:p>
            <a:pPr indent="-330200" lvl="0" marL="457200" rtl="0" algn="l">
              <a:spcBef>
                <a:spcPts val="0"/>
              </a:spcBef>
              <a:spcAft>
                <a:spcPts val="0"/>
              </a:spcAft>
              <a:buSzPts val="1600"/>
              <a:buChar char="●"/>
            </a:pPr>
            <a:r>
              <a:rPr lang="en" sz="1600"/>
              <a:t>Sarang Bakshi </a:t>
            </a:r>
            <a:endParaRPr sz="1600"/>
          </a:p>
          <a:p>
            <a:pPr indent="-330200" lvl="0" marL="457200" rtl="0" algn="l">
              <a:spcBef>
                <a:spcPts val="0"/>
              </a:spcBef>
              <a:spcAft>
                <a:spcPts val="0"/>
              </a:spcAft>
              <a:buSzPts val="1600"/>
              <a:buChar char="●"/>
            </a:pPr>
            <a:r>
              <a:rPr lang="en" sz="1600"/>
              <a:t>Shubham Kumar </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Look at the Data </a:t>
            </a:r>
            <a:endParaRPr/>
          </a:p>
        </p:txBody>
      </p:sp>
      <p:sp>
        <p:nvSpPr>
          <p:cNvPr id="294" name="Google Shape;294;p16"/>
          <p:cNvSpPr txBox="1"/>
          <p:nvPr>
            <p:ph idx="1" type="body"/>
          </p:nvPr>
        </p:nvSpPr>
        <p:spPr>
          <a:xfrm>
            <a:off x="1303800" y="1717850"/>
            <a:ext cx="7030500" cy="28137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en"/>
              <a:t>FudgeMart</a:t>
            </a:r>
            <a:endParaRPr b="1"/>
          </a:p>
          <a:p>
            <a:pPr indent="0" lvl="0" marL="457200" rtl="0" algn="l">
              <a:spcBef>
                <a:spcPts val="1200"/>
              </a:spcBef>
              <a:spcAft>
                <a:spcPts val="0"/>
              </a:spcAft>
              <a:buNone/>
            </a:pPr>
            <a:r>
              <a:rPr lang="en"/>
              <a:t>Fudgemart is a fictitious online retailer, similar to Amazon.com or Walmart.com. The database consists of customers, products and vendors, and has familiar business processes you would find in any online retailer. </a:t>
            </a:r>
            <a:endParaRPr/>
          </a:p>
          <a:p>
            <a:pPr indent="-311150" lvl="0" marL="457200" rtl="0" algn="l">
              <a:spcBef>
                <a:spcPts val="1200"/>
              </a:spcBef>
              <a:spcAft>
                <a:spcPts val="0"/>
              </a:spcAft>
              <a:buSzPts val="1300"/>
              <a:buChar char="●"/>
            </a:pPr>
            <a:r>
              <a:rPr b="1" lang="en"/>
              <a:t>FudgeFlix</a:t>
            </a:r>
            <a:endParaRPr b="1"/>
          </a:p>
          <a:p>
            <a:pPr indent="0" lvl="0" marL="457200" rtl="0" algn="l">
              <a:spcBef>
                <a:spcPts val="1200"/>
              </a:spcBef>
              <a:spcAft>
                <a:spcPts val="1200"/>
              </a:spcAft>
              <a:buNone/>
            </a:pPr>
            <a:r>
              <a:rPr lang="en"/>
              <a:t>Fudgeflix is a fictitious online DVD by mail and video on demand service, similar to Amazon instant video or Netflix. It contains concepts such as accounts, subscriptions and video titles as well as other things associated with an online video streaming service.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Problem</a:t>
            </a:r>
            <a:endParaRPr/>
          </a:p>
        </p:txBody>
      </p:sp>
      <p:sp>
        <p:nvSpPr>
          <p:cNvPr id="300" name="Google Shape;300;p17"/>
          <p:cNvSpPr txBox="1"/>
          <p:nvPr>
            <p:ph idx="1" type="body"/>
          </p:nvPr>
        </p:nvSpPr>
        <p:spPr>
          <a:xfrm>
            <a:off x="1303800" y="16678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200"/>
              <a:t>Fudgemart and Fudgeflix require a new BI solution for their sales process. They require an integrated data warehouse that preserves information from the database schema of both companies.</a:t>
            </a:r>
            <a:endParaRPr sz="2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Goals</a:t>
            </a:r>
            <a:endParaRPr/>
          </a:p>
        </p:txBody>
      </p:sp>
      <p:sp>
        <p:nvSpPr>
          <p:cNvPr id="306" name="Google Shape;306;p18"/>
          <p:cNvSpPr txBox="1"/>
          <p:nvPr>
            <p:ph idx="1" type="body"/>
          </p:nvPr>
        </p:nvSpPr>
        <p:spPr>
          <a:xfrm>
            <a:off x="1303800" y="1597875"/>
            <a:ext cx="7030500" cy="3151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rPr lang="en" sz="1800"/>
              <a:t>The key requirement of this project is a queryable, user friendly warehouse that stores facts on sales and relevant context.</a:t>
            </a:r>
            <a:endParaRPr sz="1800"/>
          </a:p>
          <a:p>
            <a:pPr indent="0" lvl="0" marL="0" rtl="0" algn="l">
              <a:lnSpc>
                <a:spcPct val="95000"/>
              </a:lnSpc>
              <a:spcBef>
                <a:spcPts val="1200"/>
              </a:spcBef>
              <a:spcAft>
                <a:spcPts val="0"/>
              </a:spcAft>
              <a:buSzPts val="1018"/>
              <a:buNone/>
            </a:pPr>
            <a:r>
              <a:rPr lang="en" sz="1800"/>
              <a:t>In order to improve the sales </a:t>
            </a:r>
            <a:r>
              <a:rPr lang="en" sz="1800"/>
              <a:t>process</a:t>
            </a:r>
            <a:r>
              <a:rPr lang="en" sz="1800"/>
              <a:t> for FudgeFlix and Fudgemart, the group set forth the following approached the problem in the following steps:</a:t>
            </a:r>
            <a:endParaRPr sz="1800"/>
          </a:p>
          <a:p>
            <a:pPr indent="-342900" lvl="0" marL="457200" rtl="0" algn="l">
              <a:lnSpc>
                <a:spcPct val="95000"/>
              </a:lnSpc>
              <a:spcBef>
                <a:spcPts val="1200"/>
              </a:spcBef>
              <a:spcAft>
                <a:spcPts val="0"/>
              </a:spcAft>
              <a:buSzPts val="1800"/>
              <a:buChar char="●"/>
            </a:pPr>
            <a:r>
              <a:rPr lang="en" sz="1800"/>
              <a:t>Define Data rules to combine data from FF &amp; FM</a:t>
            </a:r>
            <a:endParaRPr sz="1800"/>
          </a:p>
          <a:p>
            <a:pPr indent="-342900" lvl="0" marL="457200" rtl="0" algn="l">
              <a:lnSpc>
                <a:spcPct val="95000"/>
              </a:lnSpc>
              <a:spcBef>
                <a:spcPts val="0"/>
              </a:spcBef>
              <a:spcAft>
                <a:spcPts val="0"/>
              </a:spcAft>
              <a:buSzPts val="1800"/>
              <a:buChar char="●"/>
            </a:pPr>
            <a:r>
              <a:rPr lang="en" sz="1800"/>
              <a:t>Set up ETLs for OLTP &gt;&gt; Stage</a:t>
            </a:r>
            <a:endParaRPr sz="1800"/>
          </a:p>
          <a:p>
            <a:pPr indent="-342900" lvl="0" marL="457200" rtl="0" algn="l">
              <a:lnSpc>
                <a:spcPct val="95000"/>
              </a:lnSpc>
              <a:spcBef>
                <a:spcPts val="0"/>
              </a:spcBef>
              <a:spcAft>
                <a:spcPts val="0"/>
              </a:spcAft>
              <a:buSzPts val="1800"/>
              <a:buChar char="●"/>
            </a:pPr>
            <a:r>
              <a:rPr lang="en" sz="1800"/>
              <a:t>Set up ETLs for Stage &gt;&gt; DW</a:t>
            </a:r>
            <a:endParaRPr sz="1800"/>
          </a:p>
          <a:p>
            <a:pPr indent="-342900" lvl="0" marL="457200" rtl="0" algn="l">
              <a:lnSpc>
                <a:spcPct val="95000"/>
              </a:lnSpc>
              <a:spcBef>
                <a:spcPts val="0"/>
              </a:spcBef>
              <a:spcAft>
                <a:spcPts val="0"/>
              </a:spcAft>
              <a:buSzPts val="1800"/>
              <a:buChar char="●"/>
            </a:pPr>
            <a:r>
              <a:rPr lang="en" sz="1800"/>
              <a:t>Create MOLAP</a:t>
            </a:r>
            <a:endParaRPr sz="1800"/>
          </a:p>
          <a:p>
            <a:pPr indent="-342900" lvl="0" marL="457200" rtl="0" algn="l">
              <a:lnSpc>
                <a:spcPct val="95000"/>
              </a:lnSpc>
              <a:spcBef>
                <a:spcPts val="0"/>
              </a:spcBef>
              <a:spcAft>
                <a:spcPts val="0"/>
              </a:spcAft>
              <a:buSzPts val="1800"/>
              <a:buChar char="●"/>
            </a:pPr>
            <a:r>
              <a:rPr lang="en" sz="1800"/>
              <a:t>BI </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1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Rules</a:t>
            </a:r>
            <a:endParaRPr/>
          </a:p>
        </p:txBody>
      </p:sp>
      <p:sp>
        <p:nvSpPr>
          <p:cNvPr id="312" name="Google Shape;312;p19"/>
          <p:cNvSpPr txBox="1"/>
          <p:nvPr>
            <p:ph idx="1" type="body"/>
          </p:nvPr>
        </p:nvSpPr>
        <p:spPr>
          <a:xfrm>
            <a:off x="1303800" y="1516125"/>
            <a:ext cx="7030500" cy="28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To combine the stage data from FF &amp; FM we have defined some rules, as follows:</a:t>
            </a:r>
            <a:endParaRPr sz="1600"/>
          </a:p>
          <a:p>
            <a:pPr indent="-330200" lvl="0" marL="457200" rtl="0" algn="l">
              <a:spcBef>
                <a:spcPts val="1200"/>
              </a:spcBef>
              <a:spcAft>
                <a:spcPts val="0"/>
              </a:spcAft>
              <a:buSzPts val="1600"/>
              <a:buAutoNum type="arabicPeriod"/>
            </a:pPr>
            <a:r>
              <a:rPr b="1" lang="en" sz="1600"/>
              <a:t>Customers in FM</a:t>
            </a:r>
            <a:r>
              <a:rPr lang="en" sz="1600"/>
              <a:t> &amp; </a:t>
            </a:r>
            <a:r>
              <a:rPr b="1" lang="en" sz="1600"/>
              <a:t>Accounts in FF</a:t>
            </a:r>
            <a:r>
              <a:rPr lang="en" sz="1600"/>
              <a:t> are similar, they will belong to </a:t>
            </a:r>
            <a:r>
              <a:rPr b="1" lang="en" sz="1600"/>
              <a:t>DimCustomer in DW</a:t>
            </a:r>
            <a:endParaRPr b="1" sz="1600"/>
          </a:p>
          <a:p>
            <a:pPr indent="-330200" lvl="0" marL="457200" rtl="0" algn="l">
              <a:spcBef>
                <a:spcPts val="0"/>
              </a:spcBef>
              <a:spcAft>
                <a:spcPts val="0"/>
              </a:spcAft>
              <a:buSzPts val="1600"/>
              <a:buAutoNum type="arabicPeriod"/>
            </a:pPr>
            <a:r>
              <a:rPr b="1" lang="en" sz="1600"/>
              <a:t>Products </a:t>
            </a:r>
            <a:r>
              <a:rPr b="1" lang="en" sz="1600"/>
              <a:t>in FM</a:t>
            </a:r>
            <a:r>
              <a:rPr lang="en" sz="1600"/>
              <a:t> &amp; </a:t>
            </a:r>
            <a:r>
              <a:rPr b="1" lang="en" sz="1600"/>
              <a:t>Plans in FF</a:t>
            </a:r>
            <a:r>
              <a:rPr lang="en" sz="1600"/>
              <a:t> are similar, they will belong to </a:t>
            </a:r>
            <a:r>
              <a:rPr b="1" lang="en" sz="1600"/>
              <a:t>DimItem in DW</a:t>
            </a:r>
            <a:endParaRPr b="1" sz="1600"/>
          </a:p>
          <a:p>
            <a:pPr indent="-330200" lvl="0" marL="457200" rtl="0" algn="l">
              <a:spcBef>
                <a:spcPts val="0"/>
              </a:spcBef>
              <a:spcAft>
                <a:spcPts val="0"/>
              </a:spcAft>
              <a:buSzPts val="1600"/>
              <a:buAutoNum type="arabicPeriod"/>
            </a:pPr>
            <a:r>
              <a:rPr b="1" lang="en" sz="1600"/>
              <a:t>Order quantity</a:t>
            </a:r>
            <a:r>
              <a:rPr lang="en" sz="1600"/>
              <a:t> is assumed to be</a:t>
            </a:r>
            <a:r>
              <a:rPr b="1" lang="en" sz="1600"/>
              <a:t> 1 for FF</a:t>
            </a:r>
            <a:endParaRPr b="1" sz="1600"/>
          </a:p>
          <a:p>
            <a:pPr indent="-330200" lvl="0" marL="457200" rtl="0" algn="l">
              <a:spcBef>
                <a:spcPts val="0"/>
              </a:spcBef>
              <a:spcAft>
                <a:spcPts val="0"/>
              </a:spcAft>
              <a:buSzPts val="1600"/>
              <a:buAutoNum type="arabicPeriod"/>
            </a:pPr>
            <a:r>
              <a:rPr lang="en" sz="1600"/>
              <a:t>We assume the </a:t>
            </a:r>
            <a:r>
              <a:rPr b="1" lang="en" sz="1600"/>
              <a:t>ab_billed_amount in FF as the retail price</a:t>
            </a:r>
            <a:endParaRPr b="1" sz="1600"/>
          </a:p>
          <a:p>
            <a:pPr indent="-330200" lvl="0" marL="457200" rtl="0" algn="l">
              <a:spcBef>
                <a:spcPts val="0"/>
              </a:spcBef>
              <a:spcAft>
                <a:spcPts val="0"/>
              </a:spcAft>
              <a:buSzPts val="1600"/>
              <a:buAutoNum type="arabicPeriod"/>
            </a:pPr>
            <a:r>
              <a:rPr lang="en" sz="1600"/>
              <a:t>For FF </a:t>
            </a:r>
            <a:r>
              <a:rPr b="1" lang="en" sz="1600"/>
              <a:t>wholesale price</a:t>
            </a:r>
            <a:r>
              <a:rPr lang="en" sz="1600"/>
              <a:t> is </a:t>
            </a:r>
            <a:r>
              <a:rPr b="1" lang="en" sz="1600"/>
              <a:t>half of the retail price(ab_billed_amount)</a:t>
            </a:r>
            <a:endParaRPr b="1" sz="1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Staging</a:t>
            </a:r>
            <a:endParaRPr/>
          </a:p>
        </p:txBody>
      </p:sp>
      <p:sp>
        <p:nvSpPr>
          <p:cNvPr id="318" name="Google Shape;318;p20"/>
          <p:cNvSpPr txBox="1"/>
          <p:nvPr>
            <p:ph idx="1" type="body"/>
          </p:nvPr>
        </p:nvSpPr>
        <p:spPr>
          <a:xfrm>
            <a:off x="311700" y="1445200"/>
            <a:ext cx="8520600" cy="3486000"/>
          </a:xfrm>
          <a:prstGeom prst="rect">
            <a:avLst/>
          </a:prstGeom>
        </p:spPr>
        <p:txBody>
          <a:bodyPr anchorCtr="0" anchor="t" bIns="91425" lIns="91425" spcFirstLastPara="1" rIns="91425" wrap="square" tIns="91425">
            <a:normAutofit/>
          </a:bodyPr>
          <a:lstStyle/>
          <a:p>
            <a:pPr indent="0" lvl="0" marL="685800" rtl="0" algn="just">
              <a:spcBef>
                <a:spcPts val="0"/>
              </a:spcBef>
              <a:spcAft>
                <a:spcPts val="0"/>
              </a:spcAft>
              <a:buNone/>
            </a:pPr>
            <a:r>
              <a:rPr lang="en" sz="1600"/>
              <a:t>Information from Fudgemart and Fudgeflix were loaded into separate stage tables. In total there were 2 dimensions and one fact staged for each company. The dimensions were merged when loaded to the DW in the following fashion:</a:t>
            </a:r>
            <a:endParaRPr sz="1600"/>
          </a:p>
          <a:p>
            <a:pPr indent="-330200" lvl="0" marL="1371600" rtl="0" algn="just">
              <a:spcBef>
                <a:spcPts val="1200"/>
              </a:spcBef>
              <a:spcAft>
                <a:spcPts val="0"/>
              </a:spcAft>
              <a:buSzPts val="1600"/>
              <a:buChar char="●"/>
            </a:pPr>
            <a:r>
              <a:rPr b="1" lang="en" sz="1600"/>
              <a:t>DimCustomer:</a:t>
            </a:r>
            <a:r>
              <a:rPr lang="en" sz="1600"/>
              <a:t> stgFMCustomers, stgFFAccounts</a:t>
            </a:r>
            <a:endParaRPr sz="1600"/>
          </a:p>
          <a:p>
            <a:pPr indent="-330200" lvl="0" marL="1371600" rtl="0" algn="just">
              <a:spcBef>
                <a:spcPts val="0"/>
              </a:spcBef>
              <a:spcAft>
                <a:spcPts val="0"/>
              </a:spcAft>
              <a:buSzPts val="1600"/>
              <a:buChar char="●"/>
            </a:pPr>
            <a:r>
              <a:rPr b="1" lang="en" sz="1600"/>
              <a:t>DmItem:</a:t>
            </a:r>
            <a:r>
              <a:rPr lang="en" sz="1600"/>
              <a:t> stgFMProducts, stgFFPlans</a:t>
            </a:r>
            <a:endParaRPr sz="1600"/>
          </a:p>
          <a:p>
            <a:pPr indent="-330200" lvl="0" marL="1371600" rtl="0" algn="just">
              <a:spcBef>
                <a:spcPts val="0"/>
              </a:spcBef>
              <a:spcAft>
                <a:spcPts val="0"/>
              </a:spcAft>
              <a:buSzPts val="1600"/>
              <a:buChar char="●"/>
            </a:pPr>
            <a:r>
              <a:rPr b="1" lang="en" sz="1600"/>
              <a:t>FactSales:</a:t>
            </a:r>
            <a:r>
              <a:rPr lang="en" sz="1600"/>
              <a:t> stgFMSales, stgFFBills</a:t>
            </a:r>
            <a:endParaRPr sz="1600"/>
          </a:p>
          <a:p>
            <a:pPr indent="-114300" lvl="0" marL="800100" rtl="0" algn="l">
              <a:spcBef>
                <a:spcPts val="1200"/>
              </a:spcBef>
              <a:spcAft>
                <a:spcPts val="1200"/>
              </a:spcAft>
              <a:buNone/>
            </a:pPr>
            <a:r>
              <a:rPr lang="en" sz="1600"/>
              <a:t>*Many data types were changed after being loaded to stage table to match the destination tables.</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22" name="Shape 322"/>
        <p:cNvGrpSpPr/>
        <p:nvPr/>
      </p:nvGrpSpPr>
      <p:grpSpPr>
        <a:xfrm>
          <a:off x="0" y="0"/>
          <a:ext cx="0" cy="0"/>
          <a:chOff x="0" y="0"/>
          <a:chExt cx="0" cy="0"/>
        </a:xfrm>
      </p:grpSpPr>
      <p:sp>
        <p:nvSpPr>
          <p:cNvPr id="323" name="Google Shape;323;p21"/>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Star Schemas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